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8" r:id="rId3"/>
    <p:sldId id="270" r:id="rId4"/>
    <p:sldId id="266" r:id="rId5"/>
    <p:sldId id="269" r:id="rId6"/>
    <p:sldId id="271" r:id="rId7"/>
    <p:sldId id="272" r:id="rId8"/>
    <p:sldId id="273" r:id="rId9"/>
  </p:sldIdLst>
  <p:sldSz cx="12192000" cy="6858000"/>
  <p:notesSz cx="6858000" cy="9144000"/>
  <p:defaultTextStyle>
    <a:defPPr>
      <a:defRPr lang="nl-B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911">
          <p15:clr>
            <a:srgbClr val="A4A3A4"/>
          </p15:clr>
        </p15:guide>
        <p15:guide id="2" pos="1132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2757"/>
    <a:srgbClr val="E00049"/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5296BEB-26AF-4A03-BA81-7017B46DC126}" v="7" dt="2018-05-18T13:52:42.91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08" d="100"/>
          <a:sy n="108" d="100"/>
        </p:scale>
        <p:origin x="678" y="108"/>
      </p:cViewPr>
      <p:guideLst>
        <p:guide orient="horz" pos="911"/>
        <p:guide pos="1132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5/10/relationships/revisionInfo" Target="revisionInfo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koptekst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3" name="Tijdelijke aanduiding voor datum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27A5DA4-0517-469B-A20E-54B75BF32207}" type="datetimeFigureOut">
              <a:rPr lang="nl-BE" smtClean="0"/>
              <a:t>22/05/2018</a:t>
            </a:fld>
            <a:endParaRPr lang="nl-BE"/>
          </a:p>
        </p:txBody>
      </p:sp>
      <p:sp>
        <p:nvSpPr>
          <p:cNvPr id="4" name="Tijdelijke aanduiding voor dia-afbeelding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nl-BE"/>
          </a:p>
        </p:txBody>
      </p:sp>
      <p:sp>
        <p:nvSpPr>
          <p:cNvPr id="5" name="Tijdelijke aanduiding voor notiti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6" name="Tijdelijke aanduiding voor voettekst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nl-BE"/>
          </a:p>
        </p:txBody>
      </p:sp>
      <p:sp>
        <p:nvSpPr>
          <p:cNvPr id="7" name="Tijdelijke aanduiding voor dianumm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27E7ADA-B818-4A8D-827F-3A2F12FF408B}" type="slidenum">
              <a:rPr lang="nl-BE" smtClean="0"/>
              <a:t>‹nr.›</a:t>
            </a:fld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50594892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6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artslide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1029318" y="4170507"/>
            <a:ext cx="9117366" cy="1594556"/>
          </a:xfrm>
          <a:ln w="76200" cmpd="sng">
            <a:solidFill>
              <a:srgbClr val="002757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FFFFFF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814" y="1915202"/>
            <a:ext cx="4767749" cy="16501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05450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2 kolomme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ijdelijke aanduiding voor inhoud 2"/>
          <p:cNvSpPr>
            <a:spLocks noGrp="1"/>
          </p:cNvSpPr>
          <p:nvPr>
            <p:ph idx="10" hasCustomPrompt="1"/>
          </p:nvPr>
        </p:nvSpPr>
        <p:spPr>
          <a:xfrm>
            <a:off x="6347179" y="265289"/>
            <a:ext cx="5421488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57519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 met 1 kolom + bee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62667" y="268111"/>
            <a:ext cx="4247621" cy="5799668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Picture Placeholder 5"/>
          <p:cNvSpPr>
            <a:spLocks noGrp="1"/>
          </p:cNvSpPr>
          <p:nvPr>
            <p:ph type="pic" sz="quarter" idx="10"/>
          </p:nvPr>
        </p:nvSpPr>
        <p:spPr>
          <a:xfrm>
            <a:off x="6378575" y="0"/>
            <a:ext cx="5813425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5215725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roo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06364" y="-440535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736431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 slide beeld + logo blauw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icture Placeholder 4"/>
          <p:cNvSpPr>
            <a:spLocks noGrp="1"/>
          </p:cNvSpPr>
          <p:nvPr>
            <p:ph type="pic" sz="quarter" idx="10"/>
          </p:nvPr>
        </p:nvSpPr>
        <p:spPr>
          <a:xfrm>
            <a:off x="1905000" y="0"/>
            <a:ext cx="10287000" cy="6858000"/>
          </a:xfrm>
        </p:spPr>
        <p:txBody>
          <a:bodyPr>
            <a:noAutofit/>
          </a:bodyPr>
          <a:lstStyle/>
          <a:p>
            <a:r>
              <a:rPr lang="nl-NL"/>
              <a:t>Klik op het pictogram als u een afbeelding wilt toevoegen</a:t>
            </a:r>
            <a:endParaRPr lang="en-US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002757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454486" y="-487603"/>
            <a:ext cx="2160000" cy="216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45228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1">
    <p:bg>
      <p:bgPr>
        <a:blipFill dpi="0" rotWithShape="1">
          <a:blip r:embed="rId2">
            <a:alphaModFix amt="60000"/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 hasCustomPrompt="1"/>
          </p:nvPr>
        </p:nvSpPr>
        <p:spPr>
          <a:xfrm>
            <a:off x="816056" y="4818952"/>
            <a:ext cx="9117366" cy="1594556"/>
          </a:xfrm>
          <a:ln w="76200" cmpd="sng">
            <a:solidFill>
              <a:schemeClr val="bg1"/>
            </a:solidFill>
          </a:ln>
        </p:spPr>
        <p:txBody>
          <a:bodyPr lIns="180000" tIns="180000" rIns="180000" bIns="180000" anchor="ctr">
            <a:noAutofit/>
          </a:bodyPr>
          <a:lstStyle>
            <a:lvl1pPr algn="l">
              <a:defRPr sz="4400" b="1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5225341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1 - Beeld 2">
    <p:bg>
      <p:bgPr>
        <a:blipFill dpi="0" rotWithShape="1">
          <a:blip r:embed="rId2">
            <a:alphaModFix amt="60000"/>
            <a:lum/>
          </a:blip>
          <a:srcRect/>
          <a:stretch>
            <a:fillRect t="-6000" b="-6000"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el 1"/>
          <p:cNvSpPr txBox="1">
            <a:spLocks/>
          </p:cNvSpPr>
          <p:nvPr userDrawn="1"/>
        </p:nvSpPr>
        <p:spPr>
          <a:xfrm>
            <a:off x="816056" y="4818952"/>
            <a:ext cx="9117366" cy="1594556"/>
          </a:xfrm>
          <a:prstGeom prst="rect">
            <a:avLst/>
          </a:prstGeom>
          <a:ln w="76200" cmpd="sng">
            <a:solidFill>
              <a:schemeClr val="bg1"/>
            </a:solidFill>
          </a:ln>
        </p:spPr>
        <p:txBody>
          <a:bodyPr vert="horz" lIns="180000" tIns="180000" rIns="180000" bIns="180000" rtlCol="0" anchor="ctr">
            <a:no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b="1" kern="1200">
                <a:solidFill>
                  <a:srgbClr val="002757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48816" y="-914400"/>
            <a:ext cx="4500000" cy="45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922621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eldia Optie 2 - Rood">
    <p:bg>
      <p:bgPr>
        <a:solidFill>
          <a:srgbClr val="E00049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r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7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r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pic>
        <p:nvPicPr>
          <p:cNvPr id="8" name="Afbeelding 7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71650" y="589985"/>
            <a:ext cx="3387815" cy="1172554"/>
          </a:xfrm>
          <a:prstGeom prst="rect">
            <a:avLst/>
          </a:prstGeom>
        </p:spPr>
      </p:pic>
      <p:pic>
        <p:nvPicPr>
          <p:cNvPr id="2" name="Afbeelding 1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5705253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eldia Optie 2 - Wit"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Afbeelding 3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981867" y="-1615933"/>
            <a:ext cx="8100000" cy="8100000"/>
          </a:xfrm>
          <a:prstGeom prst="rect">
            <a:avLst/>
          </a:prstGeom>
        </p:spPr>
      </p:pic>
      <p:sp>
        <p:nvSpPr>
          <p:cNvPr id="5" name="Rectangle 3"/>
          <p:cNvSpPr/>
          <p:nvPr userDrawn="1"/>
        </p:nvSpPr>
        <p:spPr>
          <a:xfrm>
            <a:off x="0" y="4846284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 noChangeAspect="1"/>
          </p:cNvSpPr>
          <p:nvPr>
            <p:ph type="ctrTitle"/>
          </p:nvPr>
        </p:nvSpPr>
        <p:spPr>
          <a:xfrm>
            <a:off x="7118133" y="2717065"/>
            <a:ext cx="4741332" cy="2129220"/>
          </a:xfrm>
        </p:spPr>
        <p:txBody>
          <a:bodyPr anchor="t">
            <a:noAutofit/>
          </a:bodyPr>
          <a:lstStyle>
            <a:lvl1pPr algn="l">
              <a:defRPr sz="4800">
                <a:solidFill>
                  <a:srgbClr val="002757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Ondertitel 2"/>
          <p:cNvSpPr>
            <a:spLocks noGrp="1" noChangeAspect="1"/>
          </p:cNvSpPr>
          <p:nvPr>
            <p:ph type="subTitle" idx="1"/>
          </p:nvPr>
        </p:nvSpPr>
        <p:spPr>
          <a:xfrm>
            <a:off x="7118133" y="4846283"/>
            <a:ext cx="4741332" cy="1637784"/>
          </a:xfrm>
          <a:noFill/>
        </p:spPr>
        <p:txBody>
          <a:bodyPr anchor="ctr">
            <a:noAutofit/>
          </a:bodyPr>
          <a:lstStyle>
            <a:lvl1pPr marL="0" indent="0" algn="l">
              <a:buNone/>
              <a:defRPr sz="2400">
                <a:solidFill>
                  <a:schemeClr val="bg1"/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nl-NL"/>
              <a:t>Klik om de ondertitelstijl van het model te bewerken</a:t>
            </a:r>
            <a:endParaRPr lang="nl-BE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5875" y="5183507"/>
            <a:ext cx="2760704" cy="9555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0950656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4"/>
            <a:ext cx="9948333" cy="4750153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9" name="Afbeelding 8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70418" y="-600957"/>
            <a:ext cx="2247195" cy="22471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5039476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 userDrawn="1"/>
        </p:nvSpPr>
        <p:spPr>
          <a:xfrm>
            <a:off x="0" y="0"/>
            <a:ext cx="12192000" cy="1646238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/>
          <a:lstStyle>
            <a:lvl1pPr algn="r">
              <a:defRPr>
                <a:solidFill>
                  <a:schemeClr val="bg1"/>
                </a:solidFill>
              </a:defRPr>
            </a:lvl1pPr>
          </a:lstStyle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1825625"/>
            <a:ext cx="9948333" cy="4242154"/>
          </a:xfrm>
        </p:spPr>
        <p:txBody>
          <a:bodyPr/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pic>
        <p:nvPicPr>
          <p:cNvPr id="6" name="Afbeelding 5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3701" y="365125"/>
            <a:ext cx="2628281" cy="90967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2190254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asisslide met titel - Opti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876778" y="365125"/>
            <a:ext cx="9948332" cy="1281113"/>
          </a:xfrm>
        </p:spPr>
        <p:txBody>
          <a:bodyPr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inhoud 2"/>
          <p:cNvSpPr>
            <a:spLocks noGrp="1"/>
          </p:cNvSpPr>
          <p:nvPr>
            <p:ph idx="1"/>
          </p:nvPr>
        </p:nvSpPr>
        <p:spPr>
          <a:xfrm>
            <a:off x="1876777" y="1825625"/>
            <a:ext cx="9948333" cy="4242154"/>
          </a:xfrm>
        </p:spPr>
        <p:txBody>
          <a:bodyPr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Afbeelding 6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835798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asisslide_ZonderTite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jdelijke aanduiding voor inhoud 2"/>
          <p:cNvSpPr>
            <a:spLocks noGrp="1"/>
          </p:cNvSpPr>
          <p:nvPr>
            <p:ph idx="1" hasCustomPrompt="1"/>
          </p:nvPr>
        </p:nvSpPr>
        <p:spPr>
          <a:xfrm>
            <a:off x="1876777" y="268111"/>
            <a:ext cx="9948333" cy="5799668"/>
          </a:xfrm>
        </p:spPr>
        <p:txBody>
          <a:bodyPr wrap="none">
            <a:noAutofit/>
          </a:bodyPr>
          <a:lstStyle>
            <a:lvl1pPr marL="352425" indent="-352425">
              <a:buClr>
                <a:srgbClr val="E00049"/>
              </a:buClr>
              <a:buFont typeface="Arial" panose="020B0604020202020204" pitchFamily="34" charset="0"/>
              <a:buChar char="•"/>
              <a:defRPr>
                <a:solidFill>
                  <a:srgbClr val="002757"/>
                </a:solidFill>
              </a:defRPr>
            </a:lvl1pPr>
            <a:lvl2pPr marL="800100" indent="-342900">
              <a:buClr>
                <a:srgbClr val="002757"/>
              </a:buClr>
              <a:buFont typeface="Wingdings" charset="2"/>
              <a:buChar char="§"/>
              <a:defRPr>
                <a:solidFill>
                  <a:srgbClr val="002757"/>
                </a:solidFill>
              </a:defRPr>
            </a:lvl2pPr>
            <a:lvl3pPr>
              <a:defRPr>
                <a:solidFill>
                  <a:srgbClr val="002757"/>
                </a:solidFill>
              </a:defRPr>
            </a:lvl3pPr>
            <a:lvl4pPr>
              <a:defRPr>
                <a:solidFill>
                  <a:srgbClr val="002757"/>
                </a:solidFill>
              </a:defRPr>
            </a:lvl4pPr>
            <a:lvl5pPr>
              <a:defRPr>
                <a:solidFill>
                  <a:srgbClr val="002757"/>
                </a:solidFill>
              </a:defRPr>
            </a:lvl5pPr>
          </a:lstStyle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  <p:sp>
        <p:nvSpPr>
          <p:cNvPr id="4" name="Rectangle 3"/>
          <p:cNvSpPr/>
          <p:nvPr userDrawn="1"/>
        </p:nvSpPr>
        <p:spPr>
          <a:xfrm>
            <a:off x="0" y="0"/>
            <a:ext cx="1721556" cy="6858000"/>
          </a:xfrm>
          <a:prstGeom prst="rect">
            <a:avLst/>
          </a:prstGeom>
          <a:solidFill>
            <a:srgbClr val="E00049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Afbeelding 4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262" y="6147113"/>
            <a:ext cx="1589034" cy="549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641152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jdelijke aanduiding voor titel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nl-NL"/>
              <a:t>KLIK OM DE STIJL TE BEWERKEN</a:t>
            </a:r>
            <a:endParaRPr lang="nl-BE"/>
          </a:p>
        </p:txBody>
      </p:sp>
      <p:sp>
        <p:nvSpPr>
          <p:cNvPr id="3" name="Tijdelijke aanduiding voor tekst 2"/>
          <p:cNvSpPr>
            <a:spLocks noGrp="1"/>
          </p:cNvSpPr>
          <p:nvPr>
            <p:ph type="body" idx="1"/>
          </p:nvPr>
        </p:nvSpPr>
        <p:spPr>
          <a:xfrm>
            <a:off x="838200" y="1825624"/>
            <a:ext cx="10515600" cy="475015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nl-NL"/>
              <a:t>Klik om de modelstijlen te bewerken</a:t>
            </a:r>
          </a:p>
          <a:p>
            <a:pPr lvl="1"/>
            <a:r>
              <a:rPr lang="nl-NL"/>
              <a:t>Tweede niveau</a:t>
            </a:r>
          </a:p>
          <a:p>
            <a:pPr lvl="2"/>
            <a:r>
              <a:rPr lang="nl-NL"/>
              <a:t>Derde niveau</a:t>
            </a:r>
          </a:p>
          <a:p>
            <a:pPr lvl="3"/>
            <a:r>
              <a:rPr lang="nl-NL"/>
              <a:t>Vierde niveau</a:t>
            </a:r>
          </a:p>
          <a:p>
            <a:pPr lvl="4"/>
            <a:r>
              <a:rPr lang="nl-NL"/>
              <a:t>Vijfde niveau</a:t>
            </a:r>
            <a:endParaRPr lang="nl-BE"/>
          </a:p>
        </p:txBody>
      </p:sp>
    </p:spTree>
    <p:extLst>
      <p:ext uri="{BB962C8B-B14F-4D97-AF65-F5344CB8AC3E}">
        <p14:creationId xmlns:p14="http://schemas.microsoft.com/office/powerpoint/2010/main" val="218928954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69" r:id="rId2"/>
    <p:sldLayoutId id="2147483677" r:id="rId3"/>
    <p:sldLayoutId id="2147483675" r:id="rId4"/>
    <p:sldLayoutId id="2147483666" r:id="rId5"/>
    <p:sldLayoutId id="2147483650" r:id="rId6"/>
    <p:sldLayoutId id="2147483672" r:id="rId7"/>
    <p:sldLayoutId id="2147483660" r:id="rId8"/>
    <p:sldLayoutId id="2147483661" r:id="rId9"/>
    <p:sldLayoutId id="2147483662" r:id="rId10"/>
    <p:sldLayoutId id="2147483663" r:id="rId11"/>
    <p:sldLayoutId id="2147483664" r:id="rId12"/>
    <p:sldLayoutId id="2147483667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kern="1200">
          <a:solidFill>
            <a:srgbClr val="002757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nl-BE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nl-BE" dirty="0" err="1"/>
              <a:t>DataQuerying</a:t>
            </a:r>
            <a:r>
              <a:rPr lang="nl-BE" dirty="0"/>
              <a:t> Nature Case</a:t>
            </a:r>
          </a:p>
        </p:txBody>
      </p:sp>
    </p:spTree>
    <p:extLst>
      <p:ext uri="{BB962C8B-B14F-4D97-AF65-F5344CB8AC3E}">
        <p14:creationId xmlns:p14="http://schemas.microsoft.com/office/powerpoint/2010/main" val="2264198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C3CED50-5BEA-4925-9F81-9D3B09C501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nl-NL" dirty="0"/>
          </a:p>
        </p:txBody>
      </p:sp>
      <p:pic>
        <p:nvPicPr>
          <p:cNvPr id="4" name="Afbeelding 4" descr="Afbeelding met schermafbeelding&#10;&#10;Beschrijving is gegenereerd met zeer hoge betrouwbaarheid">
            <a:extLst>
              <a:ext uri="{FF2B5EF4-FFF2-40B4-BE49-F238E27FC236}">
                <a16:creationId xmlns:a16="http://schemas.microsoft.com/office/drawing/2014/main" id="{17F0312C-08C1-4A99-94EC-516B75A9BE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154323" y="22225"/>
            <a:ext cx="9672467" cy="6832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011582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5BCC7051-34B4-4E17-B253-5D234F24A7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 err="1">
                <a:ea typeface="Tahoma"/>
                <a:cs typeface="Tahoma"/>
              </a:rPr>
              <a:t>Create</a:t>
            </a:r>
            <a:r>
              <a:rPr lang="nl-NL" dirty="0">
                <a:ea typeface="Tahoma"/>
                <a:cs typeface="Tahoma"/>
              </a:rPr>
              <a:t> en </a:t>
            </a:r>
            <a:r>
              <a:rPr lang="nl-NL" dirty="0" err="1">
                <a:ea typeface="Tahoma"/>
                <a:cs typeface="Tahoma"/>
              </a:rPr>
              <a:t>Insert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Into</a:t>
            </a:r>
            <a:r>
              <a:rPr lang="nl-NL" dirty="0">
                <a:ea typeface="Tahoma"/>
                <a:cs typeface="Tahoma"/>
              </a:rPr>
              <a:t> 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4C2A22F4-FBB7-412C-8278-83CEB11B9E6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nl-NL" dirty="0"/>
              <a:t>Demo</a:t>
            </a:r>
          </a:p>
        </p:txBody>
      </p:sp>
    </p:spTree>
    <p:extLst>
      <p:ext uri="{BB962C8B-B14F-4D97-AF65-F5344CB8AC3E}">
        <p14:creationId xmlns:p14="http://schemas.microsoft.com/office/powerpoint/2010/main" val="26585539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E58C591-CC68-4FA1-BE3B-CE5CE43C29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1.</a:t>
            </a:r>
            <a:endParaRPr lang="nl-NL" dirty="0" err="1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B6B39575-A635-4E93-BB05-6F9978938C2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Gemiddelde aantal deelnemers per klant</a:t>
            </a:r>
            <a:endParaRPr lang="nl-NL" dirty="0"/>
          </a:p>
          <a:p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SELECT(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 floor(AVG(</a:t>
            </a:r>
            <a:r>
              <a:rPr lang="nl-NL" dirty="0" err="1">
                <a:ea typeface="Tahoma"/>
                <a:cs typeface="Tahoma"/>
              </a:rPr>
              <a:t>gd.aantal_deelnemers</a:t>
            </a:r>
            <a:r>
              <a:rPr lang="nl-NL" dirty="0">
                <a:ea typeface="Tahoma"/>
                <a:cs typeface="Tahoma"/>
              </a:rPr>
              <a:t>)) as gem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FROM dbr01_g08.groepdeelnemers as </a:t>
            </a:r>
            <a:r>
              <a:rPr lang="nl-NL" dirty="0" err="1">
                <a:ea typeface="Tahoma"/>
                <a:cs typeface="Tahoma"/>
              </a:rPr>
              <a:t>gd</a:t>
            </a:r>
            <a:r>
              <a:rPr lang="nl-NL" dirty="0">
                <a:ea typeface="Tahoma"/>
                <a:cs typeface="Tahoma"/>
              </a:rPr>
              <a:t> 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INNER JOIN dbr01_g08.klant as </a:t>
            </a:r>
            <a:r>
              <a:rPr lang="nl-NL" dirty="0" err="1">
                <a:ea typeface="Tahoma"/>
                <a:cs typeface="Tahoma"/>
              </a:rPr>
              <a:t>kl</a:t>
            </a:r>
            <a:r>
              <a:rPr lang="nl-NL" dirty="0">
                <a:ea typeface="Tahoma"/>
                <a:cs typeface="Tahoma"/>
              </a:rPr>
              <a:t> 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ON (</a:t>
            </a:r>
            <a:r>
              <a:rPr lang="nl-NL" dirty="0" err="1">
                <a:ea typeface="Tahoma"/>
                <a:cs typeface="Tahoma"/>
              </a:rPr>
              <a:t>kl.id_klant</a:t>
            </a:r>
            <a:r>
              <a:rPr lang="nl-NL" dirty="0">
                <a:ea typeface="Tahoma"/>
                <a:cs typeface="Tahoma"/>
              </a:rPr>
              <a:t> = </a:t>
            </a:r>
            <a:r>
              <a:rPr lang="nl-NL" dirty="0" err="1">
                <a:ea typeface="Tahoma"/>
                <a:cs typeface="Tahoma"/>
              </a:rPr>
              <a:t>gd.id_klant</a:t>
            </a:r>
            <a:r>
              <a:rPr lang="nl-NL" dirty="0">
                <a:ea typeface="Tahoma"/>
                <a:cs typeface="Tahoma"/>
              </a:rPr>
              <a:t>)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WHERE </a:t>
            </a:r>
            <a:r>
              <a:rPr lang="nl-NL" dirty="0" err="1">
                <a:ea typeface="Tahoma"/>
                <a:cs typeface="Tahoma"/>
              </a:rPr>
              <a:t>kl.id_klant</a:t>
            </a:r>
            <a:r>
              <a:rPr lang="nl-NL" dirty="0">
                <a:ea typeface="Tahoma"/>
                <a:cs typeface="Tahoma"/>
              </a:rPr>
              <a:t> = </a:t>
            </a:r>
            <a:r>
              <a:rPr lang="nl-NL" dirty="0" err="1">
                <a:ea typeface="Tahoma"/>
                <a:cs typeface="Tahoma"/>
              </a:rPr>
              <a:t>kla.id_klant</a:t>
            </a:r>
            <a:r>
              <a:rPr lang="nl-NL" dirty="0">
                <a:ea typeface="Tahoma"/>
                <a:cs typeface="Tahoma"/>
              </a:rPr>
              <a:t>) as </a:t>
            </a:r>
            <a:r>
              <a:rPr lang="nl-NL" dirty="0" err="1">
                <a:ea typeface="Tahoma"/>
                <a:cs typeface="Tahoma"/>
              </a:rPr>
              <a:t>Average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kla.naam</a:t>
            </a: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FROM dbr01_g08.klant as </a:t>
            </a:r>
            <a:r>
              <a:rPr lang="nl-NL" dirty="0" err="1">
                <a:ea typeface="Tahoma"/>
                <a:cs typeface="Tahoma"/>
              </a:rPr>
              <a:t>kla</a:t>
            </a:r>
            <a:r>
              <a:rPr lang="nl-NL" dirty="0">
                <a:ea typeface="Tahoma"/>
                <a:cs typeface="Tahoma"/>
              </a:rPr>
              <a:t>;</a:t>
            </a:r>
          </a:p>
          <a:p>
            <a:endParaRPr lang="nl-NL" dirty="0">
              <a:ea typeface="Tahoma"/>
              <a:cs typeface="Tahoma"/>
            </a:endParaRPr>
          </a:p>
          <a:p>
            <a:endParaRPr lang="nl-NL" dirty="0">
              <a:ea typeface="Tahoma"/>
              <a:cs typeface="Tahoma"/>
            </a:endParaRPr>
          </a:p>
        </p:txBody>
      </p:sp>
    </p:spTree>
    <p:extLst>
      <p:ext uri="{BB962C8B-B14F-4D97-AF65-F5344CB8AC3E}">
        <p14:creationId xmlns:p14="http://schemas.microsoft.com/office/powerpoint/2010/main" val="249202948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ECE6AD2D-DC57-4857-8804-17640EEA9D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2.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9472C663-AD10-4657-8119-65289440CD3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Welke begeleider welke werkvorm aanpassingen maakt</a:t>
            </a:r>
            <a:endParaRPr lang="nl-NL" dirty="0">
              <a:solidFill>
                <a:srgbClr val="000000"/>
              </a:solidFill>
              <a:ea typeface="Tahoma"/>
              <a:cs typeface="Tahoma"/>
            </a:endParaRPr>
          </a:p>
          <a:p>
            <a:pPr marL="0" indent="0">
              <a:buNone/>
            </a:pP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 </a:t>
            </a:r>
            <a:r>
              <a:rPr lang="nl-NL" dirty="0" err="1">
                <a:ea typeface="Tahoma"/>
                <a:cs typeface="Tahoma"/>
              </a:rPr>
              <a:t>b.voornaam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w.id_werkvorm</a:t>
            </a:r>
            <a:r>
              <a:rPr lang="nl-NL" dirty="0">
                <a:ea typeface="Tahoma"/>
                <a:cs typeface="Tahoma"/>
              </a:rPr>
              <a:t> </a:t>
            </a: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FROM dbr01_g08.werkvorm w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dbr01_g08.aanpassing a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id_werkvorm</a:t>
            </a:r>
            <a:r>
              <a:rPr lang="nl-NL" dirty="0">
                <a:ea typeface="Tahoma"/>
                <a:cs typeface="Tahoma"/>
              </a:rPr>
              <a:t>)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dbr01_g08.vastebegeleider </a:t>
            </a:r>
            <a:r>
              <a:rPr lang="nl-NL" dirty="0" err="1">
                <a:ea typeface="Tahoma"/>
                <a:cs typeface="Tahoma"/>
              </a:rPr>
              <a:t>vb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id_vastebegeleider</a:t>
            </a:r>
            <a:r>
              <a:rPr lang="nl-NL" dirty="0">
                <a:ea typeface="Tahoma"/>
                <a:cs typeface="Tahoma"/>
              </a:rPr>
              <a:t>)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dbr01_g08.begeleider b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id_begeleider</a:t>
            </a:r>
            <a:r>
              <a:rPr lang="nl-NL" dirty="0">
                <a:ea typeface="Tahoma"/>
                <a:cs typeface="Tahoma"/>
              </a:rPr>
              <a:t>) GROUP BY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b.voornaam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w.id_werkvorm</a:t>
            </a:r>
            <a:r>
              <a:rPr lang="nl-NL" dirty="0">
                <a:ea typeface="Tahoma"/>
                <a:cs typeface="Tahoma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407298495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C40D6E6A-6968-4D98-8F43-58B67C58CF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3.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3B5ED677-57B5-4270-AF1D-5979FE47F4F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Welke klanten welke begeleider gehad heeft</a:t>
            </a:r>
          </a:p>
          <a:p>
            <a:pPr marL="0" indent="0">
              <a:buNone/>
            </a:pP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 </a:t>
            </a:r>
            <a:r>
              <a:rPr lang="nl-NL" dirty="0" err="1">
                <a:ea typeface="Tahoma"/>
                <a:cs typeface="Tahoma"/>
              </a:rPr>
              <a:t>b.voornaam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k.naam</a:t>
            </a:r>
            <a:r>
              <a:rPr lang="nl-NL" dirty="0">
                <a:ea typeface="Tahoma"/>
                <a:cs typeface="Tahoma"/>
              </a:rPr>
              <a:t>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from</a:t>
            </a:r>
            <a:r>
              <a:rPr lang="nl-NL" dirty="0">
                <a:ea typeface="Tahoma"/>
                <a:cs typeface="Tahoma"/>
              </a:rPr>
              <a:t> dbr01_g08.klant k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dbr01_g08.programma_klant pk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 (</a:t>
            </a:r>
            <a:r>
              <a:rPr lang="nl-NL" dirty="0" err="1">
                <a:ea typeface="Tahoma"/>
                <a:cs typeface="Tahoma"/>
              </a:rPr>
              <a:t>id_klant</a:t>
            </a:r>
            <a:r>
              <a:rPr lang="nl-NL" dirty="0">
                <a:ea typeface="Tahoma"/>
                <a:cs typeface="Tahoma"/>
              </a:rPr>
              <a:t>)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dbr01_g08.programma p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id_programma</a:t>
            </a:r>
            <a:r>
              <a:rPr lang="nl-NL" dirty="0">
                <a:ea typeface="Tahoma"/>
                <a:cs typeface="Tahoma"/>
              </a:rPr>
              <a:t>)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dbr01_g08.begeleider b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(</a:t>
            </a:r>
            <a:r>
              <a:rPr lang="nl-NL" dirty="0" err="1">
                <a:ea typeface="Tahoma"/>
                <a:cs typeface="Tahoma"/>
              </a:rPr>
              <a:t>id_begeleider</a:t>
            </a:r>
            <a:r>
              <a:rPr lang="nl-NL" dirty="0">
                <a:ea typeface="Tahoma"/>
                <a:cs typeface="Tahoma"/>
              </a:rPr>
              <a:t>) </a:t>
            </a:r>
          </a:p>
          <a:p>
            <a:pPr marL="0" indent="0">
              <a:buNone/>
            </a:pPr>
            <a:r>
              <a:rPr lang="nl-NL" dirty="0" err="1">
                <a:ea typeface="Tahoma"/>
                <a:cs typeface="Tahoma"/>
              </a:rPr>
              <a:t>where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b.achternaam</a:t>
            </a:r>
            <a:r>
              <a:rPr lang="nl-NL" dirty="0">
                <a:ea typeface="Tahoma"/>
                <a:cs typeface="Tahoma"/>
              </a:rPr>
              <a:t> = '</a:t>
            </a:r>
            <a:r>
              <a:rPr lang="nl-NL" dirty="0" err="1">
                <a:ea typeface="Tahoma"/>
                <a:cs typeface="Tahoma"/>
              </a:rPr>
              <a:t>Muttock</a:t>
            </a:r>
            <a:r>
              <a:rPr lang="nl-NL" dirty="0">
                <a:ea typeface="Tahoma"/>
                <a:cs typeface="Tahoma"/>
              </a:rPr>
              <a:t>';</a:t>
            </a:r>
          </a:p>
        </p:txBody>
      </p:sp>
    </p:spTree>
    <p:extLst>
      <p:ext uri="{BB962C8B-B14F-4D97-AF65-F5344CB8AC3E}">
        <p14:creationId xmlns:p14="http://schemas.microsoft.com/office/powerpoint/2010/main" val="30932420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2625A8DF-60D2-404D-B491-3F0E68200CE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>
                <a:ea typeface="Tahoma"/>
                <a:cs typeface="Tahoma"/>
              </a:rPr>
              <a:t>Functionaliteit 4.</a:t>
            </a:r>
            <a:endParaRPr lang="nl-NL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628AA1F3-1322-4965-9E9B-61AA1490F2A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Autofit/>
          </a:bodyPr>
          <a:lstStyle/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Aantal activiteiten per </a:t>
            </a:r>
            <a:r>
              <a:rPr lang="nl-NL" dirty="0" err="1">
                <a:ea typeface="Tahoma"/>
                <a:cs typeface="Tahoma"/>
              </a:rPr>
              <a:t>progamma</a:t>
            </a:r>
          </a:p>
          <a:p>
            <a:pPr marL="0" indent="0">
              <a:buNone/>
            </a:pP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SELECT COUNT(</a:t>
            </a:r>
            <a:r>
              <a:rPr lang="nl-NL" dirty="0" err="1">
                <a:ea typeface="Tahoma"/>
                <a:cs typeface="Tahoma"/>
              </a:rPr>
              <a:t>pa.id_activiteit</a:t>
            </a:r>
            <a:r>
              <a:rPr lang="nl-NL" dirty="0">
                <a:ea typeface="Tahoma"/>
                <a:cs typeface="Tahoma"/>
              </a:rPr>
              <a:t>), </a:t>
            </a:r>
            <a:r>
              <a:rPr lang="nl-NL" dirty="0" err="1">
                <a:ea typeface="Tahoma"/>
                <a:cs typeface="Tahoma"/>
              </a:rPr>
              <a:t>p.naam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p.id_programma</a:t>
            </a:r>
            <a:endParaRPr lang="nl-NL" dirty="0">
              <a:ea typeface="Tahoma"/>
              <a:cs typeface="Tahoma"/>
            </a:endParaRPr>
          </a:p>
          <a:p>
            <a:pPr marL="0" indent="0">
              <a:buNone/>
            </a:pPr>
            <a:r>
              <a:rPr lang="nl-NL" dirty="0">
                <a:ea typeface="Tahoma"/>
                <a:cs typeface="Tahoma"/>
              </a:rPr>
              <a:t>FROM dbr01_g08.programma p </a:t>
            </a:r>
            <a:r>
              <a:rPr lang="nl-NL" dirty="0" err="1">
                <a:ea typeface="Tahoma"/>
                <a:cs typeface="Tahoma"/>
              </a:rPr>
              <a:t>inner</a:t>
            </a:r>
            <a:r>
              <a:rPr lang="nl-NL" dirty="0">
                <a:ea typeface="Tahoma"/>
                <a:cs typeface="Tahoma"/>
              </a:rPr>
              <a:t> </a:t>
            </a:r>
            <a:r>
              <a:rPr lang="nl-NL" dirty="0" err="1">
                <a:ea typeface="Tahoma"/>
                <a:cs typeface="Tahoma"/>
              </a:rPr>
              <a:t>join</a:t>
            </a:r>
            <a:r>
              <a:rPr lang="nl-NL" dirty="0">
                <a:ea typeface="Tahoma"/>
                <a:cs typeface="Tahoma"/>
              </a:rPr>
              <a:t> dbr01_g08.programma_activiteit pa </a:t>
            </a:r>
            <a:r>
              <a:rPr lang="nl-NL" dirty="0" err="1">
                <a:ea typeface="Tahoma"/>
                <a:cs typeface="Tahoma"/>
              </a:rPr>
              <a:t>using</a:t>
            </a:r>
            <a:r>
              <a:rPr lang="nl-NL" dirty="0">
                <a:ea typeface="Tahoma"/>
                <a:cs typeface="Tahoma"/>
              </a:rPr>
              <a:t> (</a:t>
            </a:r>
            <a:r>
              <a:rPr lang="nl-NL" dirty="0" err="1">
                <a:ea typeface="Tahoma"/>
                <a:cs typeface="Tahoma"/>
              </a:rPr>
              <a:t>id_programma</a:t>
            </a:r>
            <a:r>
              <a:rPr lang="nl-NL" dirty="0">
                <a:ea typeface="Tahoma"/>
                <a:cs typeface="Tahoma"/>
              </a:rPr>
              <a:t>) GROUP BY </a:t>
            </a:r>
            <a:r>
              <a:rPr lang="nl-NL" dirty="0" err="1">
                <a:ea typeface="Tahoma"/>
                <a:cs typeface="Tahoma"/>
              </a:rPr>
              <a:t>p.naam</a:t>
            </a:r>
            <a:r>
              <a:rPr lang="nl-NL" dirty="0">
                <a:ea typeface="Tahoma"/>
                <a:cs typeface="Tahoma"/>
              </a:rPr>
              <a:t>, </a:t>
            </a:r>
            <a:r>
              <a:rPr lang="nl-NL" dirty="0" err="1">
                <a:ea typeface="Tahoma"/>
                <a:cs typeface="Tahoma"/>
              </a:rPr>
              <a:t>p.id_programma</a:t>
            </a:r>
            <a:r>
              <a:rPr lang="nl-NL" dirty="0">
                <a:ea typeface="Tahoma"/>
                <a:cs typeface="Tahoma"/>
              </a:rPr>
              <a:t>;</a:t>
            </a:r>
          </a:p>
        </p:txBody>
      </p:sp>
    </p:spTree>
    <p:extLst>
      <p:ext uri="{BB962C8B-B14F-4D97-AF65-F5344CB8AC3E}">
        <p14:creationId xmlns:p14="http://schemas.microsoft.com/office/powerpoint/2010/main" val="208867737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>
            <a:extLst>
              <a:ext uri="{FF2B5EF4-FFF2-40B4-BE49-F238E27FC236}">
                <a16:creationId xmlns:a16="http://schemas.microsoft.com/office/drawing/2014/main" id="{9DDA04CB-BA01-4DC3-B898-83068B92E0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nl-NL" dirty="0"/>
              <a:t>Functionaliteit 5.</a:t>
            </a:r>
            <a:endParaRPr lang="nl-BE" dirty="0"/>
          </a:p>
        </p:txBody>
      </p:sp>
      <p:sp>
        <p:nvSpPr>
          <p:cNvPr id="3" name="Tijdelijke aanduiding voor inhoud 2">
            <a:extLst>
              <a:ext uri="{FF2B5EF4-FFF2-40B4-BE49-F238E27FC236}">
                <a16:creationId xmlns:a16="http://schemas.microsoft.com/office/drawing/2014/main" id="{C1751C05-D1FE-44FA-AF2D-31E2A67C0EB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nl-NL" dirty="0"/>
              <a:t>Factuur </a:t>
            </a:r>
          </a:p>
          <a:p>
            <a:endParaRPr lang="nl-NL" dirty="0"/>
          </a:p>
          <a:p>
            <a:pPr marL="0" indent="0">
              <a:buNone/>
            </a:pPr>
            <a:r>
              <a:rPr lang="nl-BE" dirty="0"/>
              <a:t>SELECT </a:t>
            </a:r>
            <a:r>
              <a:rPr lang="nl-BE" dirty="0" err="1"/>
              <a:t>id_klant</a:t>
            </a:r>
            <a:r>
              <a:rPr lang="nl-BE" dirty="0"/>
              <a:t>, SUM (aantal * </a:t>
            </a:r>
            <a:r>
              <a:rPr lang="nl-BE" dirty="0" err="1"/>
              <a:t>prijsineuro</a:t>
            </a:r>
            <a:r>
              <a:rPr lang="nl-BE" dirty="0"/>
              <a:t>) as schade</a:t>
            </a:r>
          </a:p>
          <a:p>
            <a:pPr marL="0" indent="0">
              <a:buNone/>
            </a:pPr>
            <a:r>
              <a:rPr lang="nl-BE" dirty="0"/>
              <a:t>FROM </a:t>
            </a:r>
            <a:r>
              <a:rPr lang="nl-BE" dirty="0" err="1"/>
              <a:t>missend_materiaal</a:t>
            </a:r>
            <a:r>
              <a:rPr lang="nl-BE" dirty="0"/>
              <a:t> mm, </a:t>
            </a:r>
            <a:r>
              <a:rPr lang="nl-BE" dirty="0" err="1"/>
              <a:t>programma_klant</a:t>
            </a:r>
            <a:r>
              <a:rPr lang="nl-BE" dirty="0"/>
              <a:t> pk </a:t>
            </a:r>
            <a:r>
              <a:rPr lang="nl-BE" dirty="0" err="1"/>
              <a:t>left</a:t>
            </a:r>
            <a:r>
              <a:rPr lang="nl-BE" dirty="0"/>
              <a:t> </a:t>
            </a:r>
            <a:r>
              <a:rPr lang="nl-BE" dirty="0" err="1"/>
              <a:t>outer</a:t>
            </a:r>
            <a:r>
              <a:rPr lang="nl-BE" dirty="0"/>
              <a:t> </a:t>
            </a:r>
            <a:r>
              <a:rPr lang="nl-BE" dirty="0" err="1"/>
              <a:t>join</a:t>
            </a:r>
            <a:r>
              <a:rPr lang="nl-BE" dirty="0"/>
              <a:t> </a:t>
            </a:r>
            <a:r>
              <a:rPr lang="nl-BE" dirty="0" err="1"/>
              <a:t>programma_activiteit</a:t>
            </a:r>
            <a:r>
              <a:rPr lang="nl-BE" dirty="0"/>
              <a:t> pa </a:t>
            </a:r>
          </a:p>
          <a:p>
            <a:pPr marL="0" indent="0">
              <a:buNone/>
            </a:pPr>
            <a:r>
              <a:rPr lang="nl-BE" dirty="0"/>
              <a:t>on </a:t>
            </a:r>
            <a:r>
              <a:rPr lang="nl-BE" dirty="0" err="1"/>
              <a:t>pk.id_programma</a:t>
            </a:r>
            <a:r>
              <a:rPr lang="nl-BE" dirty="0"/>
              <a:t> = </a:t>
            </a:r>
            <a:r>
              <a:rPr lang="nl-BE" dirty="0" err="1"/>
              <a:t>pa.id_programma</a:t>
            </a:r>
            <a:endParaRPr lang="nl-BE" dirty="0"/>
          </a:p>
          <a:p>
            <a:pPr marL="0" indent="0">
              <a:buNone/>
            </a:pPr>
            <a:r>
              <a:rPr lang="nl-BE" dirty="0"/>
              <a:t>WHERE </a:t>
            </a:r>
            <a:r>
              <a:rPr lang="nl-BE" dirty="0" err="1"/>
              <a:t>mm.id_activiteit</a:t>
            </a:r>
            <a:r>
              <a:rPr lang="nl-BE" dirty="0"/>
              <a:t> = </a:t>
            </a:r>
            <a:r>
              <a:rPr lang="nl-BE" dirty="0" err="1"/>
              <a:t>pa.id_activiteit</a:t>
            </a:r>
            <a:endParaRPr lang="nl-BE" dirty="0"/>
          </a:p>
          <a:p>
            <a:pPr marL="0" indent="0">
              <a:buNone/>
            </a:pPr>
            <a:r>
              <a:rPr lang="nl-BE" dirty="0"/>
              <a:t>GROUP BY </a:t>
            </a:r>
            <a:r>
              <a:rPr lang="nl-BE" dirty="0" err="1"/>
              <a:t>pk.id_klant</a:t>
            </a:r>
            <a:r>
              <a:rPr lang="nl-BE" dirty="0"/>
              <a:t>; </a:t>
            </a:r>
          </a:p>
        </p:txBody>
      </p:sp>
    </p:spTree>
    <p:extLst>
      <p:ext uri="{BB962C8B-B14F-4D97-AF65-F5344CB8AC3E}">
        <p14:creationId xmlns:p14="http://schemas.microsoft.com/office/powerpoint/2010/main" val="2441364802"/>
      </p:ext>
    </p:extLst>
  </p:cSld>
  <p:clrMapOvr>
    <a:masterClrMapping/>
  </p:clrMapOvr>
</p:sld>
</file>

<file path=ppt/theme/theme1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H - Tahoma">
      <a:majorFont>
        <a:latin typeface="Tahoma"/>
        <a:ea typeface=""/>
        <a:cs typeface=""/>
      </a:majorFont>
      <a:minorFont>
        <a:latin typeface="Tahoma"/>
        <a:ea typeface=""/>
        <a:cs typeface="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resentatie2" id="{D06897D1-659C-423C-AFDF-A6173758640F}" vid="{5D4BF3E5-8A55-4240-A18F-7C406AB846F5}"/>
    </a:ext>
  </a:extLst>
</a:theme>
</file>

<file path=ppt/theme/theme2.xml><?xml version="1.0" encoding="utf-8"?>
<a:theme xmlns:a="http://schemas.openxmlformats.org/drawingml/2006/main" name="Kantoorthema">
  <a:themeElements>
    <a:clrScheme name="Kantoor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Kantoor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Kantoor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24</TotalTime>
  <Words>383</Words>
  <Application>Microsoft Office PowerPoint</Application>
  <PresentationFormat>Breedbeeld</PresentationFormat>
  <Paragraphs>41</Paragraphs>
  <Slides>8</Slides>
  <Notes>0</Notes>
  <HiddenSlides>0</HiddenSlides>
  <MMClips>0</MMClips>
  <ScaleCrop>false</ScaleCrop>
  <HeadingPairs>
    <vt:vector size="6" baseType="variant">
      <vt:variant>
        <vt:lpstr>Gebruikte lettertypen</vt:lpstr>
      </vt:variant>
      <vt:variant>
        <vt:i4>4</vt:i4>
      </vt:variant>
      <vt:variant>
        <vt:lpstr>Thema</vt:lpstr>
      </vt:variant>
      <vt:variant>
        <vt:i4>1</vt:i4>
      </vt:variant>
      <vt:variant>
        <vt:lpstr>Diatitels</vt:lpstr>
      </vt:variant>
      <vt:variant>
        <vt:i4>8</vt:i4>
      </vt:variant>
    </vt:vector>
  </HeadingPairs>
  <TitlesOfParts>
    <vt:vector size="13" baseType="lpstr">
      <vt:lpstr>Arial</vt:lpstr>
      <vt:lpstr>Calibri</vt:lpstr>
      <vt:lpstr>Tahoma</vt:lpstr>
      <vt:lpstr>Wingdings</vt:lpstr>
      <vt:lpstr>Kantoorthema</vt:lpstr>
      <vt:lpstr>DataQuerying Nature Case</vt:lpstr>
      <vt:lpstr>PowerPoint-presentatie</vt:lpstr>
      <vt:lpstr>Create en Insert Into </vt:lpstr>
      <vt:lpstr>Functionaliteit 1.</vt:lpstr>
      <vt:lpstr>Functionaliteit 2.</vt:lpstr>
      <vt:lpstr>Functionaliteit 3.</vt:lpstr>
      <vt:lpstr>Functionaliteit 4.</vt:lpstr>
      <vt:lpstr>Functionaliteit 5.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PowerPoint-presentatie</dc:title>
  <dc:creator>Nancy</dc:creator>
  <cp:lastModifiedBy>Levi Nauwelaerts</cp:lastModifiedBy>
  <cp:revision>42</cp:revision>
  <dcterms:modified xsi:type="dcterms:W3CDTF">2018-05-22T12:32:26Z</dcterms:modified>
</cp:coreProperties>
</file>

<file path=docProps/thumbnail.jpeg>
</file>